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AC56A3-E142-4438-B5D5-BED1CEF587BB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F3032C-41F6-4633-8762-ADED11B392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juicepress.com/authors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juicepress.com/author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LJP Authors and Editors</a:t>
            </a:r>
          </a:p>
          <a:p>
            <a:endParaRPr lang="en-US" dirty="0" smtClean="0"/>
          </a:p>
          <a:p>
            <a:r>
              <a:rPr lang="en-US" dirty="0" smtClean="0"/>
              <a:t>Presenter: Alison M. Lewis, Ph.D.</a:t>
            </a:r>
            <a:br>
              <a:rPr lang="en-US" dirty="0" smtClean="0"/>
            </a:br>
            <a:r>
              <a:rPr lang="en-US" dirty="0" smtClean="0"/>
              <a:t>LJP Chief Acquisitions Editor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Library Juice Press </a:t>
            </a:r>
            <a:br>
              <a:rPr lang="en-US" dirty="0" smtClean="0"/>
            </a:br>
            <a:r>
              <a:rPr lang="en-US" dirty="0" smtClean="0"/>
              <a:t>An Orientation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029200"/>
            <a:ext cx="351472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Types of books we publish</a:t>
            </a:r>
          </a:p>
          <a:p>
            <a:r>
              <a:rPr lang="en-US" dirty="0" smtClean="0"/>
              <a:t>Submitting a proposal</a:t>
            </a:r>
          </a:p>
          <a:p>
            <a:r>
              <a:rPr lang="en-US" dirty="0" smtClean="0"/>
              <a:t>Working with your editor</a:t>
            </a:r>
          </a:p>
          <a:p>
            <a:r>
              <a:rPr lang="en-US" dirty="0" smtClean="0"/>
              <a:t>Creating a quality manuscript</a:t>
            </a:r>
          </a:p>
          <a:p>
            <a:r>
              <a:rPr lang="en-US" dirty="0" smtClean="0"/>
              <a:t>Overview/review of the process</a:t>
            </a:r>
          </a:p>
          <a:p>
            <a:r>
              <a:rPr lang="en-US" dirty="0" smtClean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books we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Books of interest to librarians, with a progressive edge</a:t>
            </a:r>
          </a:p>
          <a:p>
            <a:r>
              <a:rPr lang="en-US" dirty="0" smtClean="0"/>
              <a:t>Two main types – </a:t>
            </a:r>
          </a:p>
          <a:p>
            <a:pPr lvl="1"/>
            <a:r>
              <a:rPr lang="en-US" dirty="0" smtClean="0"/>
              <a:t>Authored/co-authored books</a:t>
            </a:r>
          </a:p>
          <a:p>
            <a:pPr lvl="2"/>
            <a:r>
              <a:rPr lang="en-US" dirty="0" smtClean="0"/>
              <a:t>Special case: Dissertations</a:t>
            </a:r>
          </a:p>
          <a:p>
            <a:pPr lvl="1"/>
            <a:r>
              <a:rPr lang="en-US" dirty="0" smtClean="0"/>
              <a:t>Edited/co-edited books</a:t>
            </a:r>
          </a:p>
          <a:p>
            <a:pPr lvl="2"/>
            <a:r>
              <a:rPr lang="en-US" dirty="0" smtClean="0"/>
              <a:t>Special case: Conference proceedings</a:t>
            </a:r>
          </a:p>
          <a:p>
            <a:r>
              <a:rPr lang="en-US" dirty="0" smtClean="0"/>
              <a:t>Length range of manuscripts/published books</a:t>
            </a:r>
          </a:p>
          <a:p>
            <a:pPr lvl="1"/>
            <a:r>
              <a:rPr lang="en-US" dirty="0" smtClean="0"/>
              <a:t>Small – &lt;50,000 words/~100-150 printed pages</a:t>
            </a:r>
          </a:p>
          <a:p>
            <a:pPr lvl="1"/>
            <a:r>
              <a:rPr lang="en-US" dirty="0" smtClean="0"/>
              <a:t>Medium </a:t>
            </a:r>
            <a:r>
              <a:rPr lang="en-US" dirty="0"/>
              <a:t>– </a:t>
            </a:r>
            <a:r>
              <a:rPr lang="en-US" dirty="0" smtClean="0"/>
              <a:t>50,000-75,000 words/~200-300 </a:t>
            </a:r>
            <a:r>
              <a:rPr lang="en-US" dirty="0"/>
              <a:t>printed </a:t>
            </a:r>
            <a:r>
              <a:rPr lang="en-US" dirty="0" smtClean="0"/>
              <a:t>pages</a:t>
            </a:r>
          </a:p>
          <a:p>
            <a:pPr lvl="1"/>
            <a:r>
              <a:rPr lang="en-US" dirty="0" smtClean="0"/>
              <a:t>Large – 75,000-120,000 words/~350-400 </a:t>
            </a:r>
            <a:r>
              <a:rPr lang="en-US" dirty="0"/>
              <a:t>printed </a:t>
            </a:r>
            <a:r>
              <a:rPr lang="en-US" dirty="0" smtClean="0"/>
              <a:t>pages</a:t>
            </a:r>
          </a:p>
          <a:p>
            <a:pPr lvl="1"/>
            <a:r>
              <a:rPr lang="en-US" dirty="0" smtClean="0"/>
              <a:t>X-Large – &gt;120,000 words/~500 </a:t>
            </a:r>
            <a:r>
              <a:rPr lang="en-US" dirty="0"/>
              <a:t>printed </a:t>
            </a:r>
            <a:r>
              <a:rPr lang="en-US" dirty="0" smtClean="0"/>
              <a:t>pages</a:t>
            </a:r>
          </a:p>
          <a:p>
            <a:r>
              <a:rPr lang="en-US" dirty="0" smtClean="0"/>
              <a:t>Price range of published books</a:t>
            </a:r>
          </a:p>
          <a:p>
            <a:pPr lvl="1"/>
            <a:r>
              <a:rPr lang="en-US" dirty="0" smtClean="0"/>
              <a:t>Small – $15-$22</a:t>
            </a:r>
          </a:p>
          <a:p>
            <a:pPr lvl="1"/>
            <a:r>
              <a:rPr lang="en-US" dirty="0" smtClean="0"/>
              <a:t>Medium – $28-$35</a:t>
            </a:r>
          </a:p>
          <a:p>
            <a:pPr lvl="1"/>
            <a:r>
              <a:rPr lang="en-US" dirty="0" smtClean="0"/>
              <a:t>Large – $35-$40 </a:t>
            </a:r>
          </a:p>
          <a:p>
            <a:pPr lvl="1"/>
            <a:r>
              <a:rPr lang="en-US" dirty="0" smtClean="0"/>
              <a:t>X-Large – $50+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8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Elements of a </a:t>
            </a:r>
            <a:r>
              <a:rPr lang="en-US" dirty="0" smtClean="0"/>
              <a:t>proposal (see LJP website, “info </a:t>
            </a:r>
            <a:r>
              <a:rPr lang="en-US" dirty="0"/>
              <a:t>for authors” at </a:t>
            </a:r>
            <a:r>
              <a:rPr lang="en-US" dirty="0">
                <a:solidFill>
                  <a:srgbClr val="FFC00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FFC000"/>
                </a:solidFill>
                <a:hlinkClick r:id="rId2"/>
              </a:rPr>
              <a:t>libraryjuicepress.com/authors.php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The title of the proposed book</a:t>
            </a:r>
          </a:p>
          <a:p>
            <a:pPr lvl="1"/>
            <a:r>
              <a:rPr lang="en-US" dirty="0"/>
              <a:t>An outline</a:t>
            </a:r>
          </a:p>
          <a:p>
            <a:pPr lvl="1"/>
            <a:r>
              <a:rPr lang="en-US" dirty="0"/>
              <a:t>A list of already-published materials that you plan to include</a:t>
            </a:r>
          </a:p>
          <a:p>
            <a:pPr lvl="1"/>
            <a:r>
              <a:rPr lang="en-US" dirty="0"/>
              <a:t>Proposed deadline for submission of the final manuscript</a:t>
            </a:r>
          </a:p>
          <a:p>
            <a:pPr lvl="1"/>
            <a:r>
              <a:rPr lang="en-US" dirty="0"/>
              <a:t>A description of the book of between 100 and 500 words, stating the book's subject matter, intended audience, intended purpose, and approach to the topic</a:t>
            </a:r>
          </a:p>
          <a:p>
            <a:pPr lvl="1"/>
            <a:r>
              <a:rPr lang="en-US" dirty="0"/>
              <a:t>A description of other works already published on the same topic that yours will be competing </a:t>
            </a:r>
            <a:r>
              <a:rPr lang="en-US" dirty="0" smtClean="0"/>
              <a:t>with</a:t>
            </a:r>
            <a:endParaRPr lang="en-US" dirty="0"/>
          </a:p>
          <a:p>
            <a:pPr lvl="1"/>
            <a:r>
              <a:rPr lang="en-US" dirty="0"/>
              <a:t>A list of your prior publications</a:t>
            </a:r>
          </a:p>
          <a:p>
            <a:pPr lvl="1"/>
            <a:r>
              <a:rPr lang="en-US" dirty="0"/>
              <a:t>A relevant writing sample</a:t>
            </a:r>
          </a:p>
          <a:p>
            <a:pPr lvl="1"/>
            <a:r>
              <a:rPr lang="en-US" dirty="0"/>
              <a:t>Your CV</a:t>
            </a:r>
          </a:p>
          <a:p>
            <a:r>
              <a:rPr lang="en-US" dirty="0" smtClean="0"/>
              <a:t>Timing for hearing from </a:t>
            </a:r>
            <a:r>
              <a:rPr lang="en-US" dirty="0" smtClean="0"/>
              <a:t>us – </a:t>
            </a:r>
            <a:r>
              <a:rPr lang="en-US" sz="2400" dirty="0" smtClean="0"/>
              <a:t>initial, final</a:t>
            </a:r>
            <a:endParaRPr lang="en-US" sz="2400" dirty="0" smtClean="0"/>
          </a:p>
          <a:p>
            <a:r>
              <a:rPr lang="en-US" dirty="0" smtClean="0"/>
              <a:t>Outcomes: accept, reject, modify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0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your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Asking questions</a:t>
            </a:r>
          </a:p>
          <a:p>
            <a:r>
              <a:rPr lang="en-US" dirty="0" smtClean="0"/>
              <a:t>Communicating problems</a:t>
            </a:r>
          </a:p>
          <a:p>
            <a:r>
              <a:rPr lang="en-US" dirty="0" smtClean="0"/>
              <a:t>Updates on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25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quality manuscript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Basics of good writing</a:t>
            </a:r>
          </a:p>
          <a:p>
            <a:r>
              <a:rPr lang="en-US" dirty="0" smtClean="0"/>
              <a:t>Follow “</a:t>
            </a:r>
            <a:r>
              <a:rPr lang="en-US" dirty="0" err="1" smtClean="0"/>
              <a:t>Litwin</a:t>
            </a:r>
            <a:r>
              <a:rPr lang="en-US" dirty="0" smtClean="0"/>
              <a:t> Books Submission Guidelines” 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ee </a:t>
            </a:r>
            <a:r>
              <a:rPr lang="en-US" dirty="0"/>
              <a:t>LJP website</a:t>
            </a:r>
            <a:r>
              <a:rPr lang="en-US" dirty="0" smtClean="0"/>
              <a:t>, link on </a:t>
            </a:r>
            <a:r>
              <a:rPr lang="en-US" dirty="0"/>
              <a:t>“info for authors” </a:t>
            </a:r>
            <a:r>
              <a:rPr lang="en-US" dirty="0" smtClean="0"/>
              <a:t>page at </a:t>
            </a:r>
            <a:r>
              <a:rPr lang="en-US" dirty="0" smtClean="0">
                <a:solidFill>
                  <a:srgbClr val="FFC000"/>
                </a:solidFill>
                <a:hlinkClick r:id="rId2"/>
              </a:rPr>
              <a:t>http</a:t>
            </a:r>
            <a:r>
              <a:rPr lang="en-US" dirty="0">
                <a:solidFill>
                  <a:srgbClr val="FFC00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FFC000"/>
                </a:solidFill>
                <a:hlinkClick r:id="rId2"/>
              </a:rPr>
              <a:t>libraryjuicepress.com/authors.php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Chicago style for citations </a:t>
            </a:r>
            <a:endParaRPr lang="en-US" dirty="0" smtClean="0"/>
          </a:p>
          <a:p>
            <a:pPr lvl="2"/>
            <a:r>
              <a:rPr lang="en-US" dirty="0" smtClean="0"/>
              <a:t>W</a:t>
            </a:r>
            <a:r>
              <a:rPr lang="en-US" dirty="0" smtClean="0"/>
              <a:t>e </a:t>
            </a:r>
            <a:r>
              <a:rPr lang="en-US" dirty="0" smtClean="0"/>
              <a:t>use “Documentation I: Notes and Bibliography” style (Chap. 14)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US" dirty="0" smtClean="0"/>
              <a:t> “Documentation II: Author-Date References” style (Chap. 15)</a:t>
            </a:r>
          </a:p>
          <a:p>
            <a:pPr lvl="1"/>
            <a:r>
              <a:rPr lang="en-US" dirty="0" smtClean="0"/>
              <a:t>Physical formatting </a:t>
            </a:r>
            <a:endParaRPr lang="en-US" dirty="0"/>
          </a:p>
          <a:p>
            <a:pPr lvl="2"/>
            <a:r>
              <a:rPr lang="en-US" dirty="0" smtClean="0"/>
              <a:t>U</a:t>
            </a:r>
            <a:r>
              <a:rPr lang="en-US" dirty="0" smtClean="0"/>
              <a:t>se </a:t>
            </a:r>
            <a:r>
              <a:rPr lang="en-US" dirty="0" smtClean="0"/>
              <a:t>submission guidelines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/>
              <a:t>Chicago</a:t>
            </a:r>
          </a:p>
          <a:p>
            <a:pPr lvl="1"/>
            <a:r>
              <a:rPr lang="en-US" dirty="0" smtClean="0"/>
              <a:t>Illustrations</a:t>
            </a:r>
          </a:p>
          <a:p>
            <a:pPr lvl="2"/>
            <a:r>
              <a:rPr lang="en-US" dirty="0" smtClean="0"/>
              <a:t>300 dpi or greater</a:t>
            </a:r>
          </a:p>
          <a:p>
            <a:pPr lvl="2"/>
            <a:r>
              <a:rPr lang="en-US" dirty="0" smtClean="0"/>
              <a:t>B&amp;W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US" dirty="0" smtClean="0"/>
              <a:t> color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733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Overview/review of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Timeline –</a:t>
            </a:r>
          </a:p>
          <a:p>
            <a:pPr lvl="1"/>
            <a:r>
              <a:rPr lang="en-US" sz="3600" dirty="0" smtClean="0"/>
              <a:t>Hear from us after receiving proposal – within 2 weeks</a:t>
            </a:r>
          </a:p>
          <a:p>
            <a:pPr lvl="1"/>
            <a:r>
              <a:rPr lang="en-US" sz="3600" dirty="0" smtClean="0"/>
              <a:t>Contract(s) signed </a:t>
            </a:r>
            <a:r>
              <a:rPr lang="en-US" sz="3600" dirty="0" smtClean="0"/>
              <a:t>– within 1 week</a:t>
            </a:r>
            <a:endParaRPr lang="en-US" sz="3600" dirty="0"/>
          </a:p>
          <a:p>
            <a:pPr lvl="1"/>
            <a:r>
              <a:rPr lang="en-US" sz="3600" dirty="0" smtClean="0"/>
              <a:t>Call </a:t>
            </a:r>
            <a:r>
              <a:rPr lang="en-US" sz="3600" dirty="0" smtClean="0"/>
              <a:t>for Papers (CFP) drafted – </a:t>
            </a:r>
            <a:r>
              <a:rPr lang="en-US" sz="3600" dirty="0" smtClean="0"/>
              <a:t>2 to 4 weeks</a:t>
            </a:r>
            <a:endParaRPr lang="en-US" sz="3600" dirty="0" smtClean="0"/>
          </a:p>
          <a:p>
            <a:pPr lvl="1"/>
            <a:r>
              <a:rPr lang="en-US" sz="3600" dirty="0" smtClean="0"/>
              <a:t>Internal deadlines for editors of edited collections (initial proposals, acceptance/rejection, paper submissions, review/editing/feedback, final submissions, final review/editing)</a:t>
            </a:r>
          </a:p>
          <a:p>
            <a:pPr lvl="1"/>
            <a:r>
              <a:rPr lang="en-US" sz="3600" dirty="0" smtClean="0"/>
              <a:t>Completed manuscript to us – by agreed upon, contracted deadline, usually six months to </a:t>
            </a:r>
            <a:r>
              <a:rPr lang="en-US" sz="3600" dirty="0" smtClean="0"/>
              <a:t>2 years </a:t>
            </a:r>
            <a:endParaRPr lang="en-US" sz="3600" dirty="0" smtClean="0"/>
          </a:p>
          <a:p>
            <a:pPr lvl="1"/>
            <a:r>
              <a:rPr lang="en-US" sz="3600" dirty="0" smtClean="0"/>
              <a:t>Initial</a:t>
            </a:r>
            <a:r>
              <a:rPr lang="en-US" sz="3600" dirty="0" smtClean="0"/>
              <a:t> approval by/feedback from </a:t>
            </a:r>
            <a:r>
              <a:rPr lang="en-US" sz="3600" dirty="0" smtClean="0"/>
              <a:t>press – within 2 weeks  </a:t>
            </a:r>
            <a:endParaRPr lang="en-US" sz="3600" dirty="0" smtClean="0"/>
          </a:p>
          <a:p>
            <a:pPr lvl="1"/>
            <a:r>
              <a:rPr lang="en-US" sz="3600" dirty="0" smtClean="0"/>
              <a:t>If additional revision needed, revised manuscript back to us – 2 weeks to 2 months</a:t>
            </a:r>
          </a:p>
          <a:p>
            <a:pPr lvl="1"/>
            <a:r>
              <a:rPr lang="en-US" sz="3600" dirty="0" smtClean="0"/>
              <a:t>Final approval by press – within 2 weeks</a:t>
            </a:r>
            <a:endParaRPr lang="en-US" sz="3600" dirty="0" smtClean="0"/>
          </a:p>
          <a:p>
            <a:pPr lvl="1"/>
            <a:r>
              <a:rPr lang="en-US" sz="3600" dirty="0" smtClean="0"/>
              <a:t>Initial editing and layout – 2 to 6 months, depending on workflow and other factors</a:t>
            </a:r>
          </a:p>
          <a:p>
            <a:pPr lvl="1"/>
            <a:r>
              <a:rPr lang="en-US" sz="3600" dirty="0" smtClean="0"/>
              <a:t>Proofs for your/your contributors’ review – back to us within 2-3 weeks</a:t>
            </a:r>
          </a:p>
          <a:p>
            <a:pPr lvl="1"/>
            <a:r>
              <a:rPr lang="en-US" sz="3600" dirty="0" smtClean="0"/>
              <a:t>Final corrections and proofreading – 2-3 weeks</a:t>
            </a:r>
          </a:p>
          <a:p>
            <a:pPr lvl="1"/>
            <a:r>
              <a:rPr lang="en-US" sz="3600" dirty="0" smtClean="0"/>
              <a:t>Indexing and cover design – 2-3 weeks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519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your questions in the chat box</a:t>
            </a:r>
            <a:endParaRPr lang="en-US" dirty="0"/>
          </a:p>
        </p:txBody>
      </p:sp>
      <p:pic>
        <p:nvPicPr>
          <p:cNvPr id="1026" name="Picture 2" descr="C:\Users\Alison\AppData\Local\Microsoft\Windows\INetCache\IE\IFYCP5Y3\Questions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8" y="2590800"/>
            <a:ext cx="4675909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6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425</TotalTime>
  <Words>518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Working with Library Juice Press  An Orientation</vt:lpstr>
      <vt:lpstr>Agenda for this presentation</vt:lpstr>
      <vt:lpstr>Types of books we publish</vt:lpstr>
      <vt:lpstr>Submitting a proposal</vt:lpstr>
      <vt:lpstr>Working with your editor</vt:lpstr>
      <vt:lpstr>Creating a quality manuscript</vt:lpstr>
      <vt:lpstr>Overview/review of process</vt:lpstr>
      <vt:lpstr>Questions?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Juice Press Orientation</dc:title>
  <dc:creator>Alison Lewis</dc:creator>
  <cp:lastModifiedBy>Alison Lewis</cp:lastModifiedBy>
  <cp:revision>24</cp:revision>
  <dcterms:created xsi:type="dcterms:W3CDTF">2016-12-06T04:14:28Z</dcterms:created>
  <dcterms:modified xsi:type="dcterms:W3CDTF">2017-01-29T18:55:36Z</dcterms:modified>
</cp:coreProperties>
</file>